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8/17/2023</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49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8/17/2023</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968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8/17/2023</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56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8/17/2023</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439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8/17/2023</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88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8/17/2023</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287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8/17/2023</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060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8/17/2023</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187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8/17/2023</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825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8/17/2023</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89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8/17/2023</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‹nr.›</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745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8/17/2023</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‹nr.›</a:t>
            </a:fld>
            <a:endParaRPr lang="en-US"/>
          </a:p>
        </p:txBody>
      </p:sp>
    </p:spTree>
    <p:extLst>
      <p:ext uri="{BB962C8B-B14F-4D97-AF65-F5344CB8AC3E}">
        <p14:creationId xmlns:p14="http://schemas.microsoft.com/office/powerpoint/2010/main" val="324439785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C17278C5-34E8-4293-BE47-73B18483A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a:extLst>
              <a:ext uri="{FF2B5EF4-FFF2-40B4-BE49-F238E27FC236}">
                <a16:creationId xmlns:a16="http://schemas.microsoft.com/office/drawing/2014/main" id="{9A3F5928-D955-456A-97B5-AA390B8CE9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Univers"/>
              <a:ea typeface="+mn-ea"/>
              <a:cs typeface="+mn-cs"/>
            </a:endParaRPr>
          </a:p>
        </p:txBody>
      </p:sp>
      <p:pic>
        <p:nvPicPr>
          <p:cNvPr id="21" name="Picture 3">
            <a:extLst>
              <a:ext uri="{FF2B5EF4-FFF2-40B4-BE49-F238E27FC236}">
                <a16:creationId xmlns:a16="http://schemas.microsoft.com/office/drawing/2014/main" id="{CA3592D7-F49A-D466-4F29-FE9E83237061}"/>
              </a:ext>
            </a:extLst>
          </p:cNvPr>
          <p:cNvPicPr>
            <a:picLocks noChangeAspect="1"/>
          </p:cNvPicPr>
          <p:nvPr/>
        </p:nvPicPr>
        <p:blipFill rotWithShape="1">
          <a:blip r:embed="rId2">
            <a:duotone>
              <a:schemeClr val="accent1">
                <a:shade val="45000"/>
                <a:satMod val="135000"/>
              </a:schemeClr>
              <a:prstClr val="white"/>
            </a:duotone>
            <a:alphaModFix amt="35000"/>
          </a:blip>
          <a:srcRect t="16332" b="20109"/>
          <a:stretch/>
        </p:blipFill>
        <p:spPr>
          <a:xfrm>
            <a:off x="20" y="-8877"/>
            <a:ext cx="12191980" cy="6858000"/>
          </a:xfrm>
          <a:prstGeom prst="rect">
            <a:avLst/>
          </a:prstGeom>
        </p:spPr>
      </p:pic>
      <p:sp>
        <p:nvSpPr>
          <p:cNvPr id="2" name="Titel 1">
            <a:extLst>
              <a:ext uri="{FF2B5EF4-FFF2-40B4-BE49-F238E27FC236}">
                <a16:creationId xmlns:a16="http://schemas.microsoft.com/office/drawing/2014/main" id="{7E69253D-8C55-C54D-95EF-DF6C5305C86A}"/>
              </a:ext>
            </a:extLst>
          </p:cNvPr>
          <p:cNvSpPr>
            <a:spLocks noGrp="1"/>
          </p:cNvSpPr>
          <p:nvPr>
            <p:ph type="ctrTitle"/>
          </p:nvPr>
        </p:nvSpPr>
        <p:spPr>
          <a:xfrm>
            <a:off x="1256275" y="2271449"/>
            <a:ext cx="9679449" cy="2847058"/>
          </a:xfrm>
        </p:spPr>
        <p:txBody>
          <a:bodyPr anchor="b">
            <a:normAutofit/>
          </a:bodyPr>
          <a:lstStyle/>
          <a:p>
            <a:r>
              <a:rPr lang="nl-NL" sz="7200">
                <a:solidFill>
                  <a:srgbClr val="FFFFFF"/>
                </a:solidFill>
              </a:rPr>
              <a:t>Huisvesting en hygiene </a:t>
            </a:r>
          </a:p>
        </p:txBody>
      </p:sp>
      <p:sp>
        <p:nvSpPr>
          <p:cNvPr id="3" name="Ondertitel 2">
            <a:extLst>
              <a:ext uri="{FF2B5EF4-FFF2-40B4-BE49-F238E27FC236}">
                <a16:creationId xmlns:a16="http://schemas.microsoft.com/office/drawing/2014/main" id="{E315AD66-C599-9726-E99F-5F62D2BB0AED}"/>
              </a:ext>
            </a:extLst>
          </p:cNvPr>
          <p:cNvSpPr>
            <a:spLocks noGrp="1"/>
          </p:cNvSpPr>
          <p:nvPr>
            <p:ph type="subTitle" idx="1"/>
          </p:nvPr>
        </p:nvSpPr>
        <p:spPr>
          <a:xfrm>
            <a:off x="1256275" y="5098254"/>
            <a:ext cx="9679449" cy="750259"/>
          </a:xfrm>
        </p:spPr>
        <p:txBody>
          <a:bodyPr anchor="ctr">
            <a:normAutofit/>
          </a:bodyPr>
          <a:lstStyle/>
          <a:p>
            <a:r>
              <a:rPr lang="nl-NL" sz="2000">
                <a:solidFill>
                  <a:srgbClr val="FFFFFF"/>
                </a:solidFill>
              </a:rPr>
              <a:t>Blok 1 les 5: vogels</a:t>
            </a:r>
          </a:p>
        </p:txBody>
      </p:sp>
      <p:cxnSp>
        <p:nvCxnSpPr>
          <p:cNvPr id="22" name="Straight Connector 12">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8453437"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3"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954" y="2875093"/>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3734" y="31043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
        <p:nvSpPr>
          <p:cNvPr id="19"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414" y="361953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nivers"/>
              <a:ea typeface="+mn-ea"/>
              <a:cs typeface="+mn-cs"/>
            </a:endParaRPr>
          </a:p>
        </p:txBody>
      </p:sp>
    </p:spTree>
    <p:extLst>
      <p:ext uri="{BB962C8B-B14F-4D97-AF65-F5344CB8AC3E}">
        <p14:creationId xmlns:p14="http://schemas.microsoft.com/office/powerpoint/2010/main" val="19647237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el 1">
            <a:extLst>
              <a:ext uri="{FF2B5EF4-FFF2-40B4-BE49-F238E27FC236}">
                <a16:creationId xmlns:a16="http://schemas.microsoft.com/office/drawing/2014/main" id="{96E0A3E9-1EDF-F6BC-0BE8-98646C7F559D}"/>
              </a:ext>
            </a:extLst>
          </p:cNvPr>
          <p:cNvSpPr>
            <a:spLocks noGrp="1"/>
          </p:cNvSpPr>
          <p:nvPr>
            <p:ph type="title"/>
          </p:nvPr>
        </p:nvSpPr>
        <p:spPr>
          <a:xfrm>
            <a:off x="1245072" y="1289765"/>
            <a:ext cx="3651101" cy="4270963"/>
          </a:xfrm>
        </p:spPr>
        <p:txBody>
          <a:bodyPr anchor="ctr">
            <a:normAutofit/>
          </a:bodyPr>
          <a:lstStyle/>
          <a:p>
            <a:pPr algn="ctr"/>
            <a:r>
              <a:rPr lang="nl-NL" sz="7200">
                <a:solidFill>
                  <a:schemeClr val="bg1"/>
                </a:solidFill>
              </a:rPr>
              <a:t>Vandaag </a:t>
            </a:r>
          </a:p>
        </p:txBody>
      </p:sp>
      <p:sp>
        <p:nvSpPr>
          <p:cNvPr id="2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Tijdelijke aanduiding voor inhoud 2">
            <a:extLst>
              <a:ext uri="{FF2B5EF4-FFF2-40B4-BE49-F238E27FC236}">
                <a16:creationId xmlns:a16="http://schemas.microsoft.com/office/drawing/2014/main" id="{D55564B0-69EF-E3AD-CF33-F808668F47FE}"/>
              </a:ext>
            </a:extLst>
          </p:cNvPr>
          <p:cNvSpPr>
            <a:spLocks noGrp="1"/>
          </p:cNvSpPr>
          <p:nvPr>
            <p:ph idx="1"/>
          </p:nvPr>
        </p:nvSpPr>
        <p:spPr>
          <a:xfrm>
            <a:off x="6397039" y="381935"/>
            <a:ext cx="4685916" cy="5974415"/>
          </a:xfrm>
        </p:spPr>
        <p:txBody>
          <a:bodyPr anchor="ctr">
            <a:normAutofit/>
          </a:bodyPr>
          <a:lstStyle/>
          <a:p>
            <a:r>
              <a:rPr lang="nl-NL" sz="1800"/>
              <a:t>Terugblik vorige les</a:t>
            </a:r>
          </a:p>
          <a:p>
            <a:r>
              <a:rPr lang="nl-NL" sz="1800"/>
              <a:t>Leerdoelen</a:t>
            </a:r>
          </a:p>
          <a:p>
            <a:r>
              <a:rPr lang="nl-NL" sz="1800"/>
              <a:t>Theorie </a:t>
            </a:r>
          </a:p>
          <a:p>
            <a:r>
              <a:rPr lang="nl-NL" sz="1800"/>
              <a:t>Opdracht </a:t>
            </a:r>
          </a:p>
          <a:p>
            <a:endParaRPr lang="nl-NL" sz="1800"/>
          </a:p>
          <a:p>
            <a:r>
              <a:rPr lang="nl-NL" sz="1800"/>
              <a:t>Laatste les werken aan eindopdracht voor volgende week</a:t>
            </a:r>
          </a:p>
        </p:txBody>
      </p:sp>
      <p:sp>
        <p:nvSpPr>
          <p:cNvPr id="2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25"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78965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F9CBE3F-79A8-4F8F-88D9-DAD03D0D28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C18521F-13D6-CFDD-D004-04BA6DB0D6DC}"/>
              </a:ext>
            </a:extLst>
          </p:cNvPr>
          <p:cNvSpPr>
            <a:spLocks noGrp="1"/>
          </p:cNvSpPr>
          <p:nvPr>
            <p:ph type="title"/>
          </p:nvPr>
        </p:nvSpPr>
        <p:spPr>
          <a:xfrm>
            <a:off x="1522030" y="1209220"/>
            <a:ext cx="9147940" cy="2337238"/>
          </a:xfrm>
        </p:spPr>
        <p:txBody>
          <a:bodyPr vert="horz" lIns="91440" tIns="45720" rIns="91440" bIns="45720" rtlCol="0" anchor="b">
            <a:normAutofit/>
          </a:bodyPr>
          <a:lstStyle/>
          <a:p>
            <a:pPr algn="ctr"/>
            <a:r>
              <a:rPr lang="en-US" sz="6000" b="1" i="0" kern="1200" cap="all" baseline="0">
                <a:solidFill>
                  <a:schemeClr val="bg1"/>
                </a:solidFill>
                <a:latin typeface="+mj-lt"/>
                <a:ea typeface="+mj-ea"/>
                <a:cs typeface="+mj-cs"/>
              </a:rPr>
              <a:t>Terugblik vorige les </a:t>
            </a:r>
          </a:p>
        </p:txBody>
      </p:sp>
      <p:sp>
        <p:nvSpPr>
          <p:cNvPr id="3" name="Tijdelijke aanduiding voor inhoud 2">
            <a:extLst>
              <a:ext uri="{FF2B5EF4-FFF2-40B4-BE49-F238E27FC236}">
                <a16:creationId xmlns:a16="http://schemas.microsoft.com/office/drawing/2014/main" id="{0934CA6C-6481-A9CD-545C-916BFEFD5484}"/>
              </a:ext>
            </a:extLst>
          </p:cNvPr>
          <p:cNvSpPr>
            <a:spLocks noGrp="1"/>
          </p:cNvSpPr>
          <p:nvPr>
            <p:ph idx="1"/>
          </p:nvPr>
        </p:nvSpPr>
        <p:spPr>
          <a:xfrm>
            <a:off x="1522030" y="3605577"/>
            <a:ext cx="9147940" cy="1324303"/>
          </a:xfrm>
        </p:spPr>
        <p:txBody>
          <a:bodyPr vert="horz" lIns="91440" tIns="45720" rIns="91440" bIns="45720" rtlCol="0" anchor="t">
            <a:normAutofit/>
          </a:bodyPr>
          <a:lstStyle/>
          <a:p>
            <a:pPr marL="0" indent="0" algn="ctr">
              <a:buNone/>
            </a:pPr>
            <a:r>
              <a:rPr lang="en-US" sz="2000" kern="1200" dirty="0" err="1">
                <a:solidFill>
                  <a:schemeClr val="bg1"/>
                </a:solidFill>
                <a:latin typeface="+mn-lt"/>
                <a:ea typeface="+mn-ea"/>
                <a:cs typeface="+mn-cs"/>
              </a:rPr>
              <a:t>Waar</a:t>
            </a:r>
            <a:r>
              <a:rPr lang="en-US" sz="2000" kern="1200" dirty="0">
                <a:solidFill>
                  <a:schemeClr val="bg1"/>
                </a:solidFill>
                <a:latin typeface="+mn-lt"/>
                <a:ea typeface="+mn-ea"/>
                <a:cs typeface="+mn-cs"/>
              </a:rPr>
              <a:t> </a:t>
            </a:r>
            <a:r>
              <a:rPr lang="en-US" sz="2000" kern="1200" dirty="0" err="1">
                <a:solidFill>
                  <a:schemeClr val="bg1"/>
                </a:solidFill>
                <a:latin typeface="+mn-lt"/>
                <a:ea typeface="+mn-ea"/>
                <a:cs typeface="+mn-cs"/>
              </a:rPr>
              <a:t>hebben</a:t>
            </a:r>
            <a:r>
              <a:rPr lang="en-US" sz="2000" kern="1200" dirty="0">
                <a:solidFill>
                  <a:schemeClr val="bg1"/>
                </a:solidFill>
                <a:latin typeface="+mn-lt"/>
                <a:ea typeface="+mn-ea"/>
                <a:cs typeface="+mn-cs"/>
              </a:rPr>
              <a:t> </a:t>
            </a:r>
            <a:r>
              <a:rPr lang="en-US" sz="2000" kern="1200" dirty="0" err="1">
                <a:solidFill>
                  <a:schemeClr val="bg1"/>
                </a:solidFill>
                <a:latin typeface="+mn-lt"/>
                <a:ea typeface="+mn-ea"/>
                <a:cs typeface="+mn-cs"/>
              </a:rPr>
              <a:t>wij</a:t>
            </a:r>
            <a:r>
              <a:rPr lang="en-US" sz="2000" kern="1200" dirty="0">
                <a:solidFill>
                  <a:schemeClr val="bg1"/>
                </a:solidFill>
                <a:latin typeface="+mn-lt"/>
                <a:ea typeface="+mn-ea"/>
                <a:cs typeface="+mn-cs"/>
              </a:rPr>
              <a:t> het over </a:t>
            </a:r>
            <a:r>
              <a:rPr lang="en-US" sz="2000" kern="1200" dirty="0" err="1">
                <a:solidFill>
                  <a:schemeClr val="bg1"/>
                </a:solidFill>
                <a:latin typeface="+mn-lt"/>
                <a:ea typeface="+mn-ea"/>
                <a:cs typeface="+mn-cs"/>
              </a:rPr>
              <a:t>gehad</a:t>
            </a:r>
            <a:r>
              <a:rPr lang="en-US" sz="2000" kern="1200" dirty="0">
                <a:solidFill>
                  <a:schemeClr val="bg1"/>
                </a:solidFill>
                <a:latin typeface="+mn-lt"/>
                <a:ea typeface="+mn-ea"/>
                <a:cs typeface="+mn-cs"/>
              </a:rPr>
              <a:t> </a:t>
            </a:r>
            <a:r>
              <a:rPr lang="en-US" sz="2000" kern="1200" dirty="0" err="1">
                <a:solidFill>
                  <a:schemeClr val="bg1"/>
                </a:solidFill>
                <a:latin typeface="+mn-lt"/>
                <a:ea typeface="+mn-ea"/>
                <a:cs typeface="+mn-cs"/>
              </a:rPr>
              <a:t>vorige</a:t>
            </a:r>
            <a:r>
              <a:rPr lang="en-US" sz="2000" kern="1200" dirty="0">
                <a:solidFill>
                  <a:schemeClr val="bg1"/>
                </a:solidFill>
                <a:latin typeface="+mn-lt"/>
                <a:ea typeface="+mn-ea"/>
                <a:cs typeface="+mn-cs"/>
              </a:rPr>
              <a:t> week?</a:t>
            </a:r>
          </a:p>
        </p:txBody>
      </p:sp>
      <p:sp>
        <p:nvSpPr>
          <p:cNvPr id="12"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1869" y="2383077"/>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a:p>
        </p:txBody>
      </p:sp>
      <p:sp>
        <p:nvSpPr>
          <p:cNvPr id="14"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24364" y="226546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16"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24834" y="253720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sp>
        <p:nvSpPr>
          <p:cNvPr id="18"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053" y="2832967"/>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a:p>
        </p:txBody>
      </p:sp>
      <p:sp>
        <p:nvSpPr>
          <p:cNvPr id="2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72266" y="280398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2"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3405" y="324249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a:p>
        </p:txBody>
      </p:sp>
      <p:cxnSp>
        <p:nvCxnSpPr>
          <p:cNvPr id="24" name="Straight Connector 23">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31729"/>
            <a:ext cx="12188952" cy="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359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ij op een plat oppervlak tijdens de dag">
            <a:extLst>
              <a:ext uri="{FF2B5EF4-FFF2-40B4-BE49-F238E27FC236}">
                <a16:creationId xmlns:a16="http://schemas.microsoft.com/office/drawing/2014/main" id="{3407A64C-924B-6DBA-BFB8-62D899E576BB}"/>
              </a:ext>
            </a:extLst>
          </p:cNvPr>
          <p:cNvPicPr>
            <a:picLocks noChangeAspect="1"/>
          </p:cNvPicPr>
          <p:nvPr/>
        </p:nvPicPr>
        <p:blipFill rotWithShape="1">
          <a:blip r:embed="rId2"/>
          <a:srcRect t="10912" b="4818"/>
          <a:stretch/>
        </p:blipFill>
        <p:spPr>
          <a:xfrm>
            <a:off x="20" y="10"/>
            <a:ext cx="12191980" cy="6857990"/>
          </a:xfrm>
          <a:prstGeom prst="rect">
            <a:avLst/>
          </a:prstGeom>
        </p:spPr>
      </p:pic>
      <p:sp>
        <p:nvSpPr>
          <p:cNvPr id="13" name="Rectangle 12">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29B2124-3010-510F-1489-FE366674CE63}"/>
              </a:ext>
            </a:extLst>
          </p:cNvPr>
          <p:cNvSpPr>
            <a:spLocks noGrp="1"/>
          </p:cNvSpPr>
          <p:nvPr>
            <p:ph type="title"/>
          </p:nvPr>
        </p:nvSpPr>
        <p:spPr>
          <a:xfrm>
            <a:off x="477981" y="1122362"/>
            <a:ext cx="4023360" cy="2802219"/>
          </a:xfrm>
        </p:spPr>
        <p:txBody>
          <a:bodyPr vert="horz" lIns="91440" tIns="45720" rIns="91440" bIns="45720" rtlCol="0" anchor="b">
            <a:normAutofit/>
          </a:bodyPr>
          <a:lstStyle/>
          <a:p>
            <a:r>
              <a:rPr lang="en-US" sz="4200" b="1" i="0" kern="1200" cap="all" baseline="0" dirty="0" err="1">
                <a:solidFill>
                  <a:schemeClr val="tx1"/>
                </a:solidFill>
                <a:latin typeface="+mj-lt"/>
                <a:ea typeface="+mj-ea"/>
                <a:cs typeface="+mj-cs"/>
              </a:rPr>
              <a:t>Leerdoelen</a:t>
            </a:r>
            <a:r>
              <a:rPr lang="en-US" sz="4200" b="1" i="0" kern="1200" cap="all" baseline="0" dirty="0">
                <a:solidFill>
                  <a:schemeClr val="tx1"/>
                </a:solidFill>
                <a:latin typeface="+mj-lt"/>
                <a:ea typeface="+mj-ea"/>
                <a:cs typeface="+mj-cs"/>
              </a:rPr>
              <a:t> </a:t>
            </a:r>
          </a:p>
        </p:txBody>
      </p:sp>
      <p:sp>
        <p:nvSpPr>
          <p:cNvPr id="3" name="Tijdelijke aanduiding voor inhoud 2">
            <a:extLst>
              <a:ext uri="{FF2B5EF4-FFF2-40B4-BE49-F238E27FC236}">
                <a16:creationId xmlns:a16="http://schemas.microsoft.com/office/drawing/2014/main" id="{4FE76B94-7D4B-246D-D420-5CCD63974270}"/>
              </a:ext>
            </a:extLst>
          </p:cNvPr>
          <p:cNvSpPr>
            <a:spLocks noGrp="1"/>
          </p:cNvSpPr>
          <p:nvPr>
            <p:ph idx="1"/>
          </p:nvPr>
        </p:nvSpPr>
        <p:spPr>
          <a:xfrm>
            <a:off x="477980" y="4065146"/>
            <a:ext cx="4023359" cy="1208141"/>
          </a:xfrm>
        </p:spPr>
        <p:txBody>
          <a:bodyPr vert="horz" lIns="91440" tIns="45720" rIns="91440" bIns="45720" rtlCol="0">
            <a:normAutofit/>
          </a:bodyPr>
          <a:lstStyle/>
          <a:p>
            <a:pPr marL="0" indent="0">
              <a:buNone/>
            </a:pPr>
            <a:r>
              <a:rPr lang="en-US" sz="2000" kern="1200">
                <a:solidFill>
                  <a:schemeClr val="tx1"/>
                </a:solidFill>
                <a:latin typeface="+mn-lt"/>
                <a:ea typeface="+mn-ea"/>
                <a:cs typeface="+mn-cs"/>
              </a:rPr>
              <a:t>Herkent en voorkomt ongedierte, en neemt zo nodig maatregelen om deze te bestrijden</a:t>
            </a:r>
          </a:p>
        </p:txBody>
      </p:sp>
    </p:spTree>
    <p:extLst>
      <p:ext uri="{BB962C8B-B14F-4D97-AF65-F5344CB8AC3E}">
        <p14:creationId xmlns:p14="http://schemas.microsoft.com/office/powerpoint/2010/main" val="36822194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A0A4AB-B94A-E431-C9E9-E755F4CF289C}"/>
              </a:ext>
            </a:extLst>
          </p:cNvPr>
          <p:cNvSpPr>
            <a:spLocks noGrp="1"/>
          </p:cNvSpPr>
          <p:nvPr>
            <p:ph type="title"/>
          </p:nvPr>
        </p:nvSpPr>
        <p:spPr/>
        <p:txBody>
          <a:bodyPr/>
          <a:lstStyle/>
          <a:p>
            <a:r>
              <a:rPr lang="nl-NL" dirty="0"/>
              <a:t>Ongedierte</a:t>
            </a:r>
          </a:p>
        </p:txBody>
      </p:sp>
      <p:sp>
        <p:nvSpPr>
          <p:cNvPr id="3" name="Tijdelijke aanduiding voor inhoud 2">
            <a:extLst>
              <a:ext uri="{FF2B5EF4-FFF2-40B4-BE49-F238E27FC236}">
                <a16:creationId xmlns:a16="http://schemas.microsoft.com/office/drawing/2014/main" id="{E89BB6CD-7481-141A-D1F1-8FAC1DAEB4C4}"/>
              </a:ext>
            </a:extLst>
          </p:cNvPr>
          <p:cNvSpPr>
            <a:spLocks noGrp="1"/>
          </p:cNvSpPr>
          <p:nvPr>
            <p:ph idx="1"/>
          </p:nvPr>
        </p:nvSpPr>
        <p:spPr/>
        <p:txBody>
          <a:bodyPr/>
          <a:lstStyle/>
          <a:p>
            <a:r>
              <a:rPr lang="nl-NL" dirty="0"/>
              <a:t>Wat is de betekenis van ongedierte?</a:t>
            </a:r>
          </a:p>
          <a:p>
            <a:pPr lvl="1"/>
            <a:r>
              <a:rPr lang="nl-NL" dirty="0"/>
              <a:t>diersoorten of insecten die door hun aanwezigheid overlast bezorgen.</a:t>
            </a:r>
          </a:p>
          <a:p>
            <a:pPr lvl="1"/>
            <a:endParaRPr lang="nl-NL" dirty="0"/>
          </a:p>
          <a:p>
            <a:pPr lvl="1"/>
            <a:endParaRPr lang="nl-NL" dirty="0"/>
          </a:p>
          <a:p>
            <a:pPr lvl="1"/>
            <a:endParaRPr lang="nl-NL" dirty="0"/>
          </a:p>
          <a:p>
            <a:pPr lvl="1"/>
            <a:r>
              <a:rPr lang="nl-NL" dirty="0"/>
              <a:t>Voorbeelden?</a:t>
            </a:r>
          </a:p>
          <a:p>
            <a:pPr lvl="1"/>
            <a:endParaRPr lang="nl-NL" dirty="0"/>
          </a:p>
          <a:p>
            <a:pPr lvl="1"/>
            <a:endParaRPr lang="nl-NL" dirty="0"/>
          </a:p>
        </p:txBody>
      </p:sp>
    </p:spTree>
    <p:extLst>
      <p:ext uri="{BB962C8B-B14F-4D97-AF65-F5344CB8AC3E}">
        <p14:creationId xmlns:p14="http://schemas.microsoft.com/office/powerpoint/2010/main" val="16245606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C521A88-7EB0-1EA1-3954-276FC494D5C2}"/>
              </a:ext>
            </a:extLst>
          </p:cNvPr>
          <p:cNvSpPr>
            <a:spLocks noGrp="1"/>
          </p:cNvSpPr>
          <p:nvPr>
            <p:ph type="title"/>
          </p:nvPr>
        </p:nvSpPr>
        <p:spPr>
          <a:xfrm>
            <a:off x="803776" y="1336390"/>
            <a:ext cx="6190412" cy="1182927"/>
          </a:xfrm>
        </p:spPr>
        <p:txBody>
          <a:bodyPr anchor="b">
            <a:normAutofit/>
          </a:bodyPr>
          <a:lstStyle/>
          <a:p>
            <a:r>
              <a:rPr lang="nl-NL" sz="5400"/>
              <a:t>Soorten ongedierte </a:t>
            </a:r>
          </a:p>
        </p:txBody>
      </p:sp>
      <p:cxnSp>
        <p:nvCxnSpPr>
          <p:cNvPr id="26" name="!!Straight Connector">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06D423C-5983-0740-CE7D-65834D1A8535}"/>
              </a:ext>
            </a:extLst>
          </p:cNvPr>
          <p:cNvSpPr>
            <a:spLocks noGrp="1"/>
          </p:cNvSpPr>
          <p:nvPr>
            <p:ph idx="1"/>
          </p:nvPr>
        </p:nvSpPr>
        <p:spPr>
          <a:xfrm>
            <a:off x="803776" y="2829330"/>
            <a:ext cx="6190412" cy="3344459"/>
          </a:xfrm>
        </p:spPr>
        <p:txBody>
          <a:bodyPr anchor="t">
            <a:normAutofit/>
          </a:bodyPr>
          <a:lstStyle/>
          <a:p>
            <a:r>
              <a:rPr lang="nl-NL" sz="1800"/>
              <a:t>Knaagdieren, zoals muizen of ratten.</a:t>
            </a:r>
          </a:p>
          <a:p>
            <a:r>
              <a:rPr lang="nl-NL" sz="1800"/>
              <a:t>Vogels, zoals duiven.</a:t>
            </a:r>
          </a:p>
          <a:p>
            <a:r>
              <a:rPr lang="nl-NL" sz="1800"/>
              <a:t>Insecten, zoals vliegen, muggen en houtaantastende kevers.</a:t>
            </a:r>
          </a:p>
          <a:p>
            <a:r>
              <a:rPr lang="nl-NL" sz="1800"/>
              <a:t>Geleedpotigen, ofwel spinnen.</a:t>
            </a:r>
          </a:p>
        </p:txBody>
      </p:sp>
      <p:pic>
        <p:nvPicPr>
          <p:cNvPr id="5" name="Picture 4" descr="Close-up van een spin">
            <a:extLst>
              <a:ext uri="{FF2B5EF4-FFF2-40B4-BE49-F238E27FC236}">
                <a16:creationId xmlns:a16="http://schemas.microsoft.com/office/drawing/2014/main" id="{5745484F-B00E-5201-63D3-A601635E6D41}"/>
              </a:ext>
            </a:extLst>
          </p:cNvPr>
          <p:cNvPicPr>
            <a:picLocks noChangeAspect="1"/>
          </p:cNvPicPr>
          <p:nvPr/>
        </p:nvPicPr>
        <p:blipFill rotWithShape="1">
          <a:blip r:embed="rId2"/>
          <a:srcRect l="7600" r="25651" b="2"/>
          <a:stretch/>
        </p:blipFill>
        <p:spPr>
          <a:xfrm>
            <a:off x="7451965" y="1665519"/>
            <a:ext cx="4267645" cy="426764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p:spPr>
      </p:pic>
      <p:sp>
        <p:nvSpPr>
          <p:cNvPr id="28"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30"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741603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FBC0AE-AD71-4AD7-A71B-BBF4F1114213}"/>
              </a:ext>
            </a:extLst>
          </p:cNvPr>
          <p:cNvSpPr>
            <a:spLocks noGrp="1"/>
          </p:cNvSpPr>
          <p:nvPr>
            <p:ph type="title"/>
          </p:nvPr>
        </p:nvSpPr>
        <p:spPr/>
        <p:txBody>
          <a:bodyPr/>
          <a:lstStyle/>
          <a:p>
            <a:r>
              <a:rPr lang="nl-NL" dirty="0"/>
              <a:t>Waarom komt er ongedierte?</a:t>
            </a:r>
          </a:p>
        </p:txBody>
      </p:sp>
      <p:sp>
        <p:nvSpPr>
          <p:cNvPr id="3" name="Tijdelijke aanduiding voor inhoud 2">
            <a:extLst>
              <a:ext uri="{FF2B5EF4-FFF2-40B4-BE49-F238E27FC236}">
                <a16:creationId xmlns:a16="http://schemas.microsoft.com/office/drawing/2014/main" id="{AFBD6491-54DD-C3F4-01EA-E95E93533E79}"/>
              </a:ext>
            </a:extLst>
          </p:cNvPr>
          <p:cNvSpPr>
            <a:spLocks noGrp="1"/>
          </p:cNvSpPr>
          <p:nvPr>
            <p:ph idx="1"/>
          </p:nvPr>
        </p:nvSpPr>
        <p:spPr/>
        <p:txBody>
          <a:bodyPr>
            <a:normAutofit/>
          </a:bodyPr>
          <a:lstStyle/>
          <a:p>
            <a:r>
              <a:rPr lang="nl-NL" sz="2400" dirty="0"/>
              <a:t>Gebrek aan hygiëne is oorzaak nummer één. Hoe schoner je woont of werkt, hoe minder kans op ongedierte.</a:t>
            </a:r>
          </a:p>
          <a:p>
            <a:endParaRPr lang="nl-NL" sz="2400" dirty="0"/>
          </a:p>
          <a:p>
            <a:r>
              <a:rPr lang="nl-NL" sz="2400" dirty="0"/>
              <a:t>Plagen kunnen ook in een vuil gebouw ontstaan en zich verspreiden naar andere gebouwen.</a:t>
            </a:r>
          </a:p>
          <a:p>
            <a:endParaRPr lang="nl-NL" sz="2400" dirty="0"/>
          </a:p>
          <a:p>
            <a:r>
              <a:rPr lang="nl-NL" sz="2400" dirty="0"/>
              <a:t>Hoe is de bouwkundige staat van het verblijf? Hoe meer gaten, naden en kieren, hoe meer kans dat de beestjes je verblijf binnendringen.</a:t>
            </a:r>
          </a:p>
        </p:txBody>
      </p:sp>
    </p:spTree>
    <p:extLst>
      <p:ext uri="{BB962C8B-B14F-4D97-AF65-F5344CB8AC3E}">
        <p14:creationId xmlns:p14="http://schemas.microsoft.com/office/powerpoint/2010/main" val="87441782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944F573-20D7-9D7C-6970-B2E3A254EB84}"/>
              </a:ext>
            </a:extLst>
          </p:cNvPr>
          <p:cNvSpPr>
            <a:spLocks noGrp="1"/>
          </p:cNvSpPr>
          <p:nvPr>
            <p:ph type="title"/>
          </p:nvPr>
        </p:nvSpPr>
        <p:spPr>
          <a:xfrm>
            <a:off x="1188069" y="381935"/>
            <a:ext cx="4008583" cy="5974414"/>
          </a:xfrm>
        </p:spPr>
        <p:txBody>
          <a:bodyPr anchor="ctr">
            <a:normAutofit/>
          </a:bodyPr>
          <a:lstStyle/>
          <a:p>
            <a:r>
              <a:rPr lang="nl-NL" sz="6100" dirty="0">
                <a:solidFill>
                  <a:schemeClr val="bg1"/>
                </a:solidFill>
              </a:rPr>
              <a:t>Verwijderen van ongedierte</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Tijdelijke aanduiding voor inhoud 2">
            <a:extLst>
              <a:ext uri="{FF2B5EF4-FFF2-40B4-BE49-F238E27FC236}">
                <a16:creationId xmlns:a16="http://schemas.microsoft.com/office/drawing/2014/main" id="{0F4FFD8A-B69F-0FEB-6002-9967DE8256F4}"/>
              </a:ext>
            </a:extLst>
          </p:cNvPr>
          <p:cNvSpPr>
            <a:spLocks noGrp="1"/>
          </p:cNvSpPr>
          <p:nvPr>
            <p:ph idx="1"/>
          </p:nvPr>
        </p:nvSpPr>
        <p:spPr>
          <a:xfrm>
            <a:off x="6096000" y="381935"/>
            <a:ext cx="4986955" cy="5974415"/>
          </a:xfrm>
        </p:spPr>
        <p:txBody>
          <a:bodyPr anchor="ctr">
            <a:normAutofit/>
          </a:bodyPr>
          <a:lstStyle/>
          <a:p>
            <a:r>
              <a:rPr lang="nl-NL" sz="1800" dirty="0"/>
              <a:t>Hoe verwijdert de bestrijder de beestjes?</a:t>
            </a:r>
          </a:p>
          <a:p>
            <a:endParaRPr lang="nl-NL" sz="1800" dirty="0"/>
          </a:p>
          <a:p>
            <a:r>
              <a:rPr lang="nl-NL" sz="1800" dirty="0"/>
              <a:t> Dit kan op verschillende manieren, afhankelijk van het soort beestje. Vele soorten kunnen met gif worden bestreden. Bij knaagdieren kunnen er ook vallen worden gezet. Dan zijn er ook soorten die niet bestreden, maar wel geweerd mogen worden, zoals bosmuizen of steenmarters.</a:t>
            </a: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4595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anden op toetsenbord en muis">
            <a:extLst>
              <a:ext uri="{FF2B5EF4-FFF2-40B4-BE49-F238E27FC236}">
                <a16:creationId xmlns:a16="http://schemas.microsoft.com/office/drawing/2014/main" id="{C84BFF24-CBB6-AE97-9639-5DD45370172D}"/>
              </a:ext>
            </a:extLst>
          </p:cNvPr>
          <p:cNvPicPr>
            <a:picLocks noChangeAspect="1"/>
          </p:cNvPicPr>
          <p:nvPr/>
        </p:nvPicPr>
        <p:blipFill rotWithShape="1">
          <a:blip r:embed="rId2"/>
          <a:srcRect t="2297" r="-1" b="13411"/>
          <a:stretch/>
        </p:blipFill>
        <p:spPr>
          <a:xfrm>
            <a:off x="20" y="10"/>
            <a:ext cx="12188932" cy="6857990"/>
          </a:xfrm>
          <a:prstGeom prst="rect">
            <a:avLst/>
          </a:prstGeom>
        </p:spPr>
      </p:pic>
      <p:sp>
        <p:nvSpPr>
          <p:cNvPr id="13" name="Rectangle 12">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ADFBB84-2E4C-4583-BEE4-89B49BC048F7}"/>
              </a:ext>
            </a:extLst>
          </p:cNvPr>
          <p:cNvSpPr>
            <a:spLocks noGrp="1"/>
          </p:cNvSpPr>
          <p:nvPr>
            <p:ph type="title"/>
          </p:nvPr>
        </p:nvSpPr>
        <p:spPr>
          <a:xfrm>
            <a:off x="1524000" y="4416721"/>
            <a:ext cx="9144000" cy="1152663"/>
          </a:xfrm>
        </p:spPr>
        <p:txBody>
          <a:bodyPr vert="horz" lIns="91440" tIns="45720" rIns="91440" bIns="45720" rtlCol="0" anchor="b">
            <a:normAutofit/>
          </a:bodyPr>
          <a:lstStyle/>
          <a:p>
            <a:pPr algn="ctr"/>
            <a:r>
              <a:rPr lang="en-US" sz="4100" b="1" i="0" kern="1200" cap="all" baseline="0">
                <a:solidFill>
                  <a:schemeClr val="bg1"/>
                </a:solidFill>
                <a:latin typeface="+mj-lt"/>
                <a:ea typeface="+mj-ea"/>
                <a:cs typeface="+mj-cs"/>
              </a:rPr>
              <a:t>Werken aan eindopdracht </a:t>
            </a:r>
          </a:p>
        </p:txBody>
      </p:sp>
    </p:spTree>
    <p:extLst>
      <p:ext uri="{BB962C8B-B14F-4D97-AF65-F5344CB8AC3E}">
        <p14:creationId xmlns:p14="http://schemas.microsoft.com/office/powerpoint/2010/main" val="344488690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GradientVTI">
  <a:themeElements>
    <a:clrScheme name="Office">
      <a:dk1>
        <a:srgbClr val="000000"/>
      </a:dk1>
      <a:lt1>
        <a:srgbClr val="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Univers">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13</TotalTime>
  <Words>231</Words>
  <Application>Microsoft Office PowerPoint</Application>
  <PresentationFormat>Breedbeeld</PresentationFormat>
  <Paragraphs>36</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Arial</vt:lpstr>
      <vt:lpstr>Gill Sans Nova</vt:lpstr>
      <vt:lpstr>Univers</vt:lpstr>
      <vt:lpstr>GradientVTI</vt:lpstr>
      <vt:lpstr>Huisvesting en hygiene </vt:lpstr>
      <vt:lpstr>Vandaag </vt:lpstr>
      <vt:lpstr>Terugblik vorige les </vt:lpstr>
      <vt:lpstr>Leerdoelen </vt:lpstr>
      <vt:lpstr>Ongedierte</vt:lpstr>
      <vt:lpstr>Soorten ongedierte </vt:lpstr>
      <vt:lpstr>Waarom komt er ongedierte?</vt:lpstr>
      <vt:lpstr>Verwijderen van ongedierte</vt:lpstr>
      <vt:lpstr>Werken aan eindopdracht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Huisvesting en hygiene </dc:title>
  <dc:creator>Maxime Van Straten</dc:creator>
  <cp:lastModifiedBy>Maxime Van Straten</cp:lastModifiedBy>
  <cp:revision>1</cp:revision>
  <dcterms:created xsi:type="dcterms:W3CDTF">2023-08-17T13:04:22Z</dcterms:created>
  <dcterms:modified xsi:type="dcterms:W3CDTF">2023-08-17T13:17:52Z</dcterms:modified>
</cp:coreProperties>
</file>